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  <p:embeddedFont>
      <p:font typeface="Manrop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44745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Exploring 3,900 purchase transactions to uncover actionable insights on spending patterns, product preferences, and customer loyalty trends.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8252" y="538043"/>
            <a:ext cx="5047417" cy="474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Strategic Recommendations</a:t>
            </a:r>
            <a:endParaRPr lang="en-US" sz="2950" dirty="0"/>
          </a:p>
        </p:txBody>
      </p:sp>
      <p:sp>
        <p:nvSpPr>
          <p:cNvPr id="4" name="Shape 1"/>
          <p:cNvSpPr/>
          <p:nvPr/>
        </p:nvSpPr>
        <p:spPr>
          <a:xfrm>
            <a:off x="6018252" y="1240750"/>
            <a:ext cx="8080296" cy="1498759"/>
          </a:xfrm>
          <a:prstGeom prst="roundRect">
            <a:avLst>
              <a:gd name="adj" fmla="val 912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77796" y="1400294"/>
            <a:ext cx="455890" cy="455890"/>
          </a:xfrm>
          <a:prstGeom prst="roundRect">
            <a:avLst>
              <a:gd name="adj" fmla="val 20055464"/>
            </a:avLst>
          </a:prstGeom>
          <a:solidFill>
            <a:srgbClr val="FF704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169" y="1525548"/>
            <a:ext cx="205145" cy="2051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77796" y="2008108"/>
            <a:ext cx="1899880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Growth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177796" y="2336721"/>
            <a:ext cx="776120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Promote exclusive perks like free express shipping and early access to boost repeat buyer conversion.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6018252" y="2891433"/>
            <a:ext cx="8080296" cy="1498759"/>
          </a:xfrm>
          <a:prstGeom prst="roundRect">
            <a:avLst>
              <a:gd name="adj" fmla="val 912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77796" y="3050977"/>
            <a:ext cx="455890" cy="455890"/>
          </a:xfrm>
          <a:prstGeom prst="roundRect">
            <a:avLst>
              <a:gd name="adj" fmla="val 20055464"/>
            </a:avLst>
          </a:prstGeom>
          <a:solidFill>
            <a:srgbClr val="FF7047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03169" y="3176230"/>
            <a:ext cx="205145" cy="20514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77796" y="3658791"/>
            <a:ext cx="1899880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Loyalty Programs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177796" y="3987403"/>
            <a:ext cx="776120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Implement tiered rewards for frequent customers to strengthen retention and brand loyalty.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6018252" y="4542115"/>
            <a:ext cx="8080296" cy="1498759"/>
          </a:xfrm>
          <a:prstGeom prst="roundRect">
            <a:avLst>
              <a:gd name="adj" fmla="val 912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77796" y="4701659"/>
            <a:ext cx="455890" cy="455890"/>
          </a:xfrm>
          <a:prstGeom prst="roundRect">
            <a:avLst>
              <a:gd name="adj" fmla="val 20055464"/>
            </a:avLst>
          </a:prstGeom>
          <a:solidFill>
            <a:srgbClr val="FF7047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03169" y="4826913"/>
            <a:ext cx="205145" cy="20514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77796" y="5309473"/>
            <a:ext cx="1899880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Targeted Campaigns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177796" y="5638086"/>
            <a:ext cx="776120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Personalize offers for Young Adults and Express shipping users for higher engagement.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6018252" y="6192798"/>
            <a:ext cx="8080296" cy="1498759"/>
          </a:xfrm>
          <a:prstGeom prst="roundRect">
            <a:avLst>
              <a:gd name="adj" fmla="val 912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77796" y="6352342"/>
            <a:ext cx="455890" cy="455890"/>
          </a:xfrm>
          <a:prstGeom prst="roundRect">
            <a:avLst>
              <a:gd name="adj" fmla="val 20055464"/>
            </a:avLst>
          </a:prstGeom>
          <a:solidFill>
            <a:srgbClr val="FF7047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03169" y="6477595"/>
            <a:ext cx="205145" cy="20514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77796" y="6960156"/>
            <a:ext cx="1899880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 Marketing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177796" y="7288768"/>
            <a:ext cx="7761208" cy="2432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Spotlight top-rated and top-selling items to increase conversion and customer trust.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250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0082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3,900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1455420" y="3832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3230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Purchase records analyzed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280082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18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5897523" y="3832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235893" y="43230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677995" y="2800826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0.9%</a:t>
            </a:r>
            <a:endParaRPr lang="en-US" sz="5850" dirty="0"/>
          </a:p>
        </p:txBody>
      </p:sp>
      <p:sp>
        <p:nvSpPr>
          <p:cNvPr id="10" name="Text 8"/>
          <p:cNvSpPr/>
          <p:nvPr/>
        </p:nvSpPr>
        <p:spPr>
          <a:xfrm>
            <a:off x="10339626" y="38326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677995" y="43230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Only 37 missing review ratings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5167908"/>
            <a:ext cx="40002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Demographics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93790" y="5820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Age, Gender, Location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3790" y="6262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Subscription Status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516790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Shopping Behavior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7599521" y="582001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Discounts &amp; Promo Codes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626221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Review Ratings &amp; Shipping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1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6103144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Preparation Process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6" name="Text 3"/>
          <p:cNvSpPr/>
          <p:nvPr/>
        </p:nvSpPr>
        <p:spPr>
          <a:xfrm>
            <a:off x="711518" y="4511516"/>
            <a:ext cx="324171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Loading &amp; Exploration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4950976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Imported dataset using pandas and analyzed structure with summary statistics.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0" name="Text 7"/>
          <p:cNvSpPr/>
          <p:nvPr/>
        </p:nvSpPr>
        <p:spPr>
          <a:xfrm>
            <a:off x="7416760" y="4511516"/>
            <a:ext cx="29560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Missing Value Treatment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Imputed missing review ratings using median rating per product category.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4" name="Text 11"/>
          <p:cNvSpPr/>
          <p:nvPr/>
        </p:nvSpPr>
        <p:spPr>
          <a:xfrm>
            <a:off x="711518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Created age_group segments and purchase_frequency_days for deeper analysis.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FF7047"/>
          </a:solidFill>
          <a:ln/>
        </p:spPr>
      </p:sp>
      <p:sp>
        <p:nvSpPr>
          <p:cNvPr id="18" name="Text 15"/>
          <p:cNvSpPr/>
          <p:nvPr/>
        </p:nvSpPr>
        <p:spPr>
          <a:xfrm>
            <a:off x="7416760" y="6426994"/>
            <a:ext cx="254127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Database Integration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6866453"/>
            <a:ext cx="6502122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Loaded cleaned dataset into PostgreSQL for advanced SQL analysis.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29990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D1100"/>
          </a:solidFill>
          <a:ln/>
        </p:spPr>
      </p:sp>
      <p:sp>
        <p:nvSpPr>
          <p:cNvPr id="5" name="Text 2"/>
          <p:cNvSpPr/>
          <p:nvPr/>
        </p:nvSpPr>
        <p:spPr>
          <a:xfrm>
            <a:off x="4017764" y="6541651"/>
            <a:ext cx="501968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410A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354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Finding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959096" y="3133844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Males contribute </a:t>
            </a:r>
            <a:r>
              <a:rPr lang="en-US" sz="1750" b="1" dirty="0">
                <a:solidFill>
                  <a:srgbClr val="FF7047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68% of total revenue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, suggesting higher purchase frequency or larger order values.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8959096" y="4426625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This presents opportunities for targeted marketing campaigns.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39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Top-Rated Products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73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Handbag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63628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Rating: 4.2/5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773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Jewelry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2636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Rating: 4.1/5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773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Sunglasses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2636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Rating: 4.0/5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7732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263628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Rating: 3.9/5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881682"/>
            <a:ext cx="13042821" cy="963811"/>
          </a:xfrm>
          <a:prstGeom prst="roundRect">
            <a:avLst>
              <a:gd name="adj" fmla="val 21181"/>
            </a:avLst>
          </a:prstGeom>
          <a:solidFill>
            <a:srgbClr val="FFC4B3"/>
          </a:solidFill>
          <a:ln/>
        </p:spPr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5233392"/>
            <a:ext cx="283488" cy="226814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1530906" y="5165169"/>
            <a:ext cx="1207889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Accessories and footwear dominate top-rated items—ideal for featured listings and promotional highlights.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805" y="771406"/>
            <a:ext cx="7621191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Shipping &amp; Spending Patterns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6247805" y="2457331"/>
            <a:ext cx="7621191" cy="1747242"/>
          </a:xfrm>
          <a:prstGeom prst="roundRect">
            <a:avLst>
              <a:gd name="adj" fmla="val 11207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2952" y="2682478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Express Shipping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472952" y="3152894"/>
            <a:ext cx="717089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spend: </a:t>
            </a:r>
            <a:r>
              <a:rPr lang="en-US" sz="17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$61.85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72952" y="3631406"/>
            <a:ext cx="717089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Customers willing to pay for convenience spend 3.5% more per order.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6247805" y="4422100"/>
            <a:ext cx="7621191" cy="2095262"/>
          </a:xfrm>
          <a:prstGeom prst="roundRect">
            <a:avLst>
              <a:gd name="adj" fmla="val 934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72952" y="4647248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Shipping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6472952" y="5117663"/>
            <a:ext cx="7170896" cy="3480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Average spend: </a:t>
            </a:r>
            <a:r>
              <a:rPr lang="en-US" sz="170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$59.76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6472952" y="5596176"/>
            <a:ext cx="7170896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Majority of customers prefer standard delivery with consistent spending.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247805" y="6762036"/>
            <a:ext cx="7621191" cy="696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Express shipping users demonstrate higher willingness to pay—target them with premium product offerings.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581" y="361831"/>
            <a:ext cx="4028837" cy="410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Loyalty Insights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3350419" y="1970008"/>
            <a:ext cx="161508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80%</a:t>
            </a:r>
            <a:endParaRPr lang="en-US" sz="2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254" y="1149429"/>
            <a:ext cx="1969651" cy="19696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37322" y="3283029"/>
            <a:ext cx="164139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 Customers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459581" y="3619381"/>
            <a:ext cx="7396996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Strong retention base</a:t>
            </a:r>
            <a:endParaRPr lang="en-US" sz="1000" dirty="0"/>
          </a:p>
        </p:txBody>
      </p:sp>
      <p:sp>
        <p:nvSpPr>
          <p:cNvPr id="7" name="Text 4"/>
          <p:cNvSpPr/>
          <p:nvPr/>
        </p:nvSpPr>
        <p:spPr>
          <a:xfrm>
            <a:off x="3350419" y="4945261"/>
            <a:ext cx="1615083" cy="328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33%</a:t>
            </a:r>
            <a:endParaRPr lang="en-US" sz="25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3254" y="4124682"/>
            <a:ext cx="1969651" cy="196965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337322" y="6258282"/>
            <a:ext cx="1641396" cy="20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5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Subscriber Rate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459581" y="6594634"/>
            <a:ext cx="7396996" cy="2100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Among repeat buyers</a:t>
            </a:r>
            <a:endParaRPr lang="en-US" sz="1000" dirty="0"/>
          </a:p>
        </p:txBody>
      </p:sp>
      <p:sp>
        <p:nvSpPr>
          <p:cNvPr id="11" name="Text 7"/>
          <p:cNvSpPr/>
          <p:nvPr/>
        </p:nvSpPr>
        <p:spPr>
          <a:xfrm>
            <a:off x="459581" y="6952298"/>
            <a:ext cx="2002631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Analysis</a:t>
            </a:r>
            <a:endParaRPr lang="en-US" sz="1550" dirty="0"/>
          </a:p>
        </p:txBody>
      </p:sp>
      <p:sp>
        <p:nvSpPr>
          <p:cNvPr id="12" name="Text 8"/>
          <p:cNvSpPr/>
          <p:nvPr/>
        </p:nvSpPr>
        <p:spPr>
          <a:xfrm>
            <a:off x="459581" y="7329607"/>
            <a:ext cx="7396996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Subscribers spend similarly per order as non-subscribers. The revenue gap stems from smaller subscriber numbers, not lower spending power.</a:t>
            </a:r>
            <a:endParaRPr lang="en-US" sz="10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475" y="1116687"/>
            <a:ext cx="5993844" cy="599384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381405" y="7258169"/>
            <a:ext cx="5796915" cy="420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80%+ loyal customer base indicates strong retention—expand loyalty programs to maximize lifetime value.</a:t>
            </a:r>
            <a:endParaRPr lang="en-US" sz="1000" dirty="0"/>
          </a:p>
        </p:txBody>
      </p:sp>
      <p:sp>
        <p:nvSpPr>
          <p:cNvPr id="15" name="Shape 10"/>
          <p:cNvSpPr/>
          <p:nvPr/>
        </p:nvSpPr>
        <p:spPr>
          <a:xfrm>
            <a:off x="8184475" y="7258169"/>
            <a:ext cx="15240" cy="420053"/>
          </a:xfrm>
          <a:prstGeom prst="rect">
            <a:avLst/>
          </a:prstGeom>
          <a:solidFill>
            <a:srgbClr val="FF7047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5893" y="373856"/>
            <a:ext cx="3697367" cy="424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by Age Group</a:t>
            </a:r>
            <a:endParaRPr lang="en-US" sz="2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93" y="1070610"/>
            <a:ext cx="13678614" cy="76600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75893" y="9019461"/>
            <a:ext cx="1699736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Young Adults Lead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75893" y="9367957"/>
            <a:ext cx="6673453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Generate the highest revenue, making them the most active and valuable shopping segment.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88674" y="9019461"/>
            <a:ext cx="1699736" cy="212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Spending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488674" y="9367957"/>
            <a:ext cx="6673453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Older age groups maintain relatively steady spending patterns across categories.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935117"/>
            <a:ext cx="7290078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2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Discount-Sensitive Products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762119" y="1942148"/>
            <a:ext cx="7619762" cy="2567345"/>
          </a:xfrm>
          <a:prstGeom prst="roundRect">
            <a:avLst>
              <a:gd name="adj" fmla="val 5699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1639" y="1942148"/>
            <a:ext cx="121920" cy="2567345"/>
          </a:xfrm>
          <a:prstGeom prst="roundRect">
            <a:avLst>
              <a:gd name="adj" fmla="val 160745"/>
            </a:avLst>
          </a:prstGeom>
          <a:solidFill>
            <a:srgbClr val="FF7047"/>
          </a:solidFill>
          <a:ln/>
        </p:spPr>
      </p:sp>
      <p:sp>
        <p:nvSpPr>
          <p:cNvPr id="6" name="Text 3"/>
          <p:cNvSpPr/>
          <p:nvPr/>
        </p:nvSpPr>
        <p:spPr>
          <a:xfrm>
            <a:off x="1101685" y="2190274"/>
            <a:ext cx="351520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Discount Dependency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01685" y="2661047"/>
            <a:ext cx="7032069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Certain products show strong price sensitivity—discounts drive majority of sales.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101685" y="3488412"/>
            <a:ext cx="7032069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Evaluate profitability margins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101685" y="3912989"/>
            <a:ext cx="7032069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Consider bundling strategies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2119" y="4727138"/>
            <a:ext cx="7619762" cy="2567345"/>
          </a:xfrm>
          <a:prstGeom prst="roundRect">
            <a:avLst>
              <a:gd name="adj" fmla="val 5699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</p:sp>
      <p:sp>
        <p:nvSpPr>
          <p:cNvPr id="11" name="Shape 8"/>
          <p:cNvSpPr/>
          <p:nvPr/>
        </p:nvSpPr>
        <p:spPr>
          <a:xfrm>
            <a:off x="731639" y="4727138"/>
            <a:ext cx="121920" cy="2567345"/>
          </a:xfrm>
          <a:prstGeom prst="roundRect">
            <a:avLst>
              <a:gd name="adj" fmla="val 160745"/>
            </a:avLst>
          </a:prstGeom>
          <a:solidFill>
            <a:srgbClr val="FF7047"/>
          </a:solidFill>
          <a:ln/>
        </p:spPr>
      </p:sp>
      <p:sp>
        <p:nvSpPr>
          <p:cNvPr id="12" name="Text 9"/>
          <p:cNvSpPr/>
          <p:nvPr/>
        </p:nvSpPr>
        <p:spPr>
          <a:xfrm>
            <a:off x="1101685" y="4975265"/>
            <a:ext cx="2905363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Bargain Hunters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101685" y="5446038"/>
            <a:ext cx="7032069" cy="6967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Customers applying discounts but spending above average ($59.76) represent premium discount shoppers.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1101685" y="6273403"/>
            <a:ext cx="7032069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for upselling with coupons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1101685" y="6697980"/>
            <a:ext cx="7032069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Offer exclusive early access deals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471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Manrope</vt:lpstr>
      <vt:lpstr>Arial</vt:lpstr>
      <vt:lpstr>Inter Light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Melissa Namaganda</dc:creator>
  <cp:lastModifiedBy>Melissa Namaganda</cp:lastModifiedBy>
  <cp:revision>1</cp:revision>
  <dcterms:created xsi:type="dcterms:W3CDTF">2025-11-10T09:49:37Z</dcterms:created>
  <dcterms:modified xsi:type="dcterms:W3CDTF">2025-11-10T09:52:39Z</dcterms:modified>
</cp:coreProperties>
</file>